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06" r:id="rId9"/>
    <p:sldId id="307" r:id="rId10"/>
    <p:sldId id="308" r:id="rId11"/>
    <p:sldId id="309" r:id="rId12"/>
    <p:sldId id="267" r:id="rId13"/>
    <p:sldId id="269" r:id="rId14"/>
    <p:sldId id="311" r:id="rId15"/>
    <p:sldId id="312" r:id="rId16"/>
    <p:sldId id="272" r:id="rId17"/>
    <p:sldId id="314" r:id="rId18"/>
    <p:sldId id="315" r:id="rId19"/>
    <p:sldId id="275" r:id="rId20"/>
    <p:sldId id="280" r:id="rId21"/>
    <p:sldId id="298" r:id="rId22"/>
    <p:sldId id="310" r:id="rId23"/>
    <p:sldId id="295" r:id="rId24"/>
    <p:sldId id="283" r:id="rId25"/>
    <p:sldId id="293" r:id="rId26"/>
    <p:sldId id="294" r:id="rId27"/>
    <p:sldId id="281" r:id="rId28"/>
    <p:sldId id="278" r:id="rId29"/>
    <p:sldId id="287" r:id="rId30"/>
    <p:sldId id="289" r:id="rId31"/>
    <p:sldId id="317" r:id="rId32"/>
    <p:sldId id="290" r:id="rId33"/>
    <p:sldId id="288" r:id="rId34"/>
    <p:sldId id="291" r:id="rId35"/>
    <p:sldId id="296" r:id="rId36"/>
    <p:sldId id="273" r:id="rId37"/>
    <p:sldId id="284" r:id="rId38"/>
    <p:sldId id="286" r:id="rId39"/>
    <p:sldId id="300" r:id="rId40"/>
    <p:sldId id="302" r:id="rId41"/>
    <p:sldId id="285" r:id="rId42"/>
    <p:sldId id="313" r:id="rId43"/>
    <p:sldId id="299" r:id="rId44"/>
    <p:sldId id="274" r:id="rId45"/>
    <p:sldId id="277" r:id="rId46"/>
    <p:sldId id="318" r:id="rId47"/>
    <p:sldId id="305" r:id="rId48"/>
    <p:sldId id="301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675" autoAdjust="0"/>
    <p:restoredTop sz="94660"/>
  </p:normalViewPr>
  <p:slideViewPr>
    <p:cSldViewPr>
      <p:cViewPr>
        <p:scale>
          <a:sx n="57" d="100"/>
          <a:sy n="57" d="100"/>
        </p:scale>
        <p:origin x="-2424" y="-6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26164467288811122"/>
          <c:y val="3.0866333613205208E-2"/>
          <c:w val="0.63131452318460191"/>
          <c:h val="0.85716829766394464"/>
        </c:manualLayout>
      </c:layout>
      <c:bar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х.Кочетовка</c:v>
                </c:pt>
                <c:pt idx="1">
                  <c:v>х.Верхние Грачики</c:v>
                </c:pt>
                <c:pt idx="2">
                  <c:v>х.Караичев</c:v>
                </c:pt>
                <c:pt idx="3">
                  <c:v>х.Уляшкин</c:v>
                </c:pt>
                <c:pt idx="4">
                  <c:v>х.Лопуховатый</c:v>
                </c:pt>
                <c:pt idx="5">
                  <c:v>х.Нижние Грачики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335</c:v>
                </c:pt>
                <c:pt idx="1">
                  <c:v>368</c:v>
                </c:pt>
                <c:pt idx="2">
                  <c:v>111</c:v>
                </c:pt>
                <c:pt idx="3">
                  <c:v>100</c:v>
                </c:pt>
                <c:pt idx="4">
                  <c:v>3</c:v>
                </c:pt>
                <c:pt idx="5">
                  <c:v>57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х.Кочетовка</c:v>
                </c:pt>
                <c:pt idx="1">
                  <c:v>х.Верхние Грачики</c:v>
                </c:pt>
                <c:pt idx="2">
                  <c:v>х.Караичев</c:v>
                </c:pt>
                <c:pt idx="3">
                  <c:v>х.Уляшкин</c:v>
                </c:pt>
                <c:pt idx="4">
                  <c:v>х.Лопуховатый</c:v>
                </c:pt>
                <c:pt idx="5">
                  <c:v>х.Нижние Грачики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х.Кочетовка</c:v>
                </c:pt>
                <c:pt idx="1">
                  <c:v>х.Верхние Грачики</c:v>
                </c:pt>
                <c:pt idx="2">
                  <c:v>х.Караичев</c:v>
                </c:pt>
                <c:pt idx="3">
                  <c:v>х.Уляшкин</c:v>
                </c:pt>
                <c:pt idx="4">
                  <c:v>х.Лопуховатый</c:v>
                </c:pt>
                <c:pt idx="5">
                  <c:v>х.Нижние Грачики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overlap val="100"/>
        <c:axId val="49285760"/>
        <c:axId val="49308032"/>
      </c:barChart>
      <c:catAx>
        <c:axId val="49285760"/>
        <c:scaling>
          <c:orientation val="minMax"/>
        </c:scaling>
        <c:axPos val="l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49308032"/>
        <c:crosses val="autoZero"/>
        <c:auto val="1"/>
        <c:lblAlgn val="ctr"/>
        <c:lblOffset val="100"/>
      </c:catAx>
      <c:valAx>
        <c:axId val="49308032"/>
        <c:scaling>
          <c:orientation val="minMax"/>
        </c:scaling>
        <c:axPos val="b"/>
        <c:majorGridlines/>
        <c:numFmt formatCode="General" sourceLinked="1"/>
        <c:tickLblPos val="nextTo"/>
        <c:crossAx val="4928576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Площадь.</a:t>
            </a:r>
            <a:endParaRPr lang="ru-RU" dirty="0"/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27500000000000002"/>
          <c:y val="0.17926574803149681"/>
          <c:w val="0.62074475065617019"/>
          <c:h val="0.82073425196850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Площадь</c:v>
                </c:pt>
              </c:strCache>
            </c:strRef>
          </c:tx>
          <c:dPt>
            <c:idx val="0"/>
            <c:explosion val="1"/>
          </c:dPt>
          <c:dPt>
            <c:idx val="1"/>
            <c:explosion val="10"/>
          </c:dPt>
          <c:dPt>
            <c:idx val="2"/>
            <c:explosion val="13"/>
          </c:dPt>
          <c:dPt>
            <c:idx val="3"/>
            <c:explosion val="20"/>
          </c:dPt>
          <c:dPt>
            <c:idx val="4"/>
            <c:explosion val="16"/>
          </c:dPt>
          <c:dPt>
            <c:idx val="5"/>
            <c:explosion val="13"/>
          </c:dPt>
          <c:dPt>
            <c:idx val="6"/>
            <c:explosion val="5"/>
          </c:dPt>
          <c:cat>
            <c:strRef>
              <c:f>Лист1!$A$2:$A$11</c:f>
              <c:strCache>
                <c:ptCount val="10"/>
                <c:pt idx="0">
                  <c:v>ФГУП Каменское</c:v>
                </c:pt>
                <c:pt idx="1">
                  <c:v>КФХ Белавкин</c:v>
                </c:pt>
                <c:pt idx="2">
                  <c:v>ООО Слава </c:v>
                </c:pt>
                <c:pt idx="3">
                  <c:v>КФХ Чубатов</c:v>
                </c:pt>
                <c:pt idx="4">
                  <c:v>КФХ Пиховкин</c:v>
                </c:pt>
                <c:pt idx="5">
                  <c:v>КФХ Нимченков</c:v>
                </c:pt>
                <c:pt idx="6">
                  <c:v>КФХ Маханов</c:v>
                </c:pt>
                <c:pt idx="7">
                  <c:v>КФХ Шевырев</c:v>
                </c:pt>
                <c:pt idx="8">
                  <c:v>КФХ Рытиков</c:v>
                </c:pt>
                <c:pt idx="9">
                  <c:v>СПК Кондратов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4512</c:v>
                </c:pt>
                <c:pt idx="1">
                  <c:v>126</c:v>
                </c:pt>
                <c:pt idx="2">
                  <c:v>770</c:v>
                </c:pt>
                <c:pt idx="3">
                  <c:v>135</c:v>
                </c:pt>
                <c:pt idx="4">
                  <c:v>365</c:v>
                </c:pt>
                <c:pt idx="5">
                  <c:v>632</c:v>
                </c:pt>
                <c:pt idx="6">
                  <c:v>634</c:v>
                </c:pt>
                <c:pt idx="7">
                  <c:v>500</c:v>
                </c:pt>
                <c:pt idx="8">
                  <c:v>546</c:v>
                </c:pt>
                <c:pt idx="9">
                  <c:v>2580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76168096332376489"/>
          <c:y val="2.2346190390122485E-3"/>
          <c:w val="0.23831903667623738"/>
          <c:h val="0.73062155614550672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0.79624</cdr:x>
      <cdr:y>0.79183</cdr:y>
    </cdr:from>
    <cdr:to>
      <cdr:x>0.90735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552728" y="36004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333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0.84874</cdr:x>
      <cdr:y>0.60656</cdr:y>
    </cdr:from>
    <cdr:to>
      <cdr:x>0.95985</cdr:x>
      <cdr:y>0.81473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984776" y="26642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367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0.44624</cdr:x>
      <cdr:y>0.47541</cdr:y>
    </cdr:from>
    <cdr:to>
      <cdr:x>0.55735</cdr:x>
      <cdr:y>0.68358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672408" y="20882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0.45499</cdr:x>
      <cdr:y>0.42623</cdr:y>
    </cdr:from>
    <cdr:to>
      <cdr:x>0.5661</cdr:x>
      <cdr:y>0.5082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744416" y="1872208"/>
          <a:ext cx="91440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 smtClean="0"/>
        </a:p>
        <a:p xmlns:a="http://schemas.openxmlformats.org/drawingml/2006/main">
          <a:endParaRPr lang="ru-RU" dirty="0"/>
        </a:p>
        <a:p xmlns:a="http://schemas.openxmlformats.org/drawingml/2006/main">
          <a:r>
            <a:rPr lang="ru-RU" sz="1100" dirty="0" smtClean="0"/>
            <a:t>113</a:t>
          </a:r>
        </a:p>
      </cdr:txBody>
    </cdr:sp>
  </cdr:relSizeAnchor>
  <cdr:relSizeAnchor xmlns:cdr="http://schemas.openxmlformats.org/drawingml/2006/chartDrawing">
    <cdr:from>
      <cdr:x>0.43749</cdr:x>
      <cdr:y>0.34426</cdr:y>
    </cdr:from>
    <cdr:to>
      <cdr:x>0.54861</cdr:x>
      <cdr:y>0.55738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600400" y="1512168"/>
          <a:ext cx="914400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102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0.27125</cdr:x>
      <cdr:y>0.22951</cdr:y>
    </cdr:from>
    <cdr:to>
      <cdr:x>0.38236</cdr:x>
      <cdr:y>0.27869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232248" y="1008112"/>
          <a:ext cx="914400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/>
            <a:t>2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0.35875</cdr:x>
      <cdr:y>0.06557</cdr:y>
    </cdr:from>
    <cdr:to>
      <cdr:x>0.40249</cdr:x>
      <cdr:y>0.14754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952328" y="288032"/>
          <a:ext cx="36004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56</a:t>
          </a:r>
          <a:endParaRPr lang="ru-RU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jpeg"/><Relationship Id="rId7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5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16632"/>
            <a:ext cx="7414592" cy="6912767"/>
          </a:xfrm>
        </p:spPr>
        <p:txBody>
          <a:bodyPr>
            <a:normAutofit/>
          </a:bodyPr>
          <a:lstStyle/>
          <a:p>
            <a:r>
              <a:rPr lang="ru-RU" sz="3600" u="sng" dirty="0" smtClean="0"/>
              <a:t/>
            </a:r>
            <a:br>
              <a:rPr lang="ru-RU" sz="3600" u="sng" dirty="0" smtClean="0"/>
            </a:br>
            <a:r>
              <a:rPr lang="ru-RU" sz="3600" u="sng" dirty="0" smtClean="0"/>
              <a:t/>
            </a:r>
            <a:br>
              <a:rPr lang="ru-RU" sz="3600" u="sng" dirty="0" smtClean="0"/>
            </a:br>
            <a:r>
              <a:rPr lang="ru-RU" sz="3600" b="1" u="sng" dirty="0" smtClean="0"/>
              <a:t>Отчет главы Администрации</a:t>
            </a:r>
            <a:br>
              <a:rPr lang="ru-RU" sz="3600" b="1" u="sng" dirty="0" smtClean="0"/>
            </a:br>
            <a:r>
              <a:rPr lang="ru-RU" sz="3600" b="1" u="sng" dirty="0" smtClean="0"/>
              <a:t>Уляшкинского сельского поселения</a:t>
            </a:r>
            <a:br>
              <a:rPr lang="ru-RU" sz="3600" b="1" u="sng" dirty="0" smtClean="0"/>
            </a:br>
            <a:r>
              <a:rPr lang="ru-RU" sz="3600" b="1" u="sng" dirty="0" smtClean="0"/>
              <a:t>о результатах своей деятельности</a:t>
            </a:r>
            <a:br>
              <a:rPr lang="ru-RU" sz="3600" b="1" u="sng" dirty="0" smtClean="0"/>
            </a:br>
            <a:r>
              <a:rPr lang="ru-RU" sz="3600" b="1" u="sng" dirty="0" smtClean="0"/>
              <a:t>и деятельности Администрации</a:t>
            </a:r>
            <a:br>
              <a:rPr lang="ru-RU" sz="3600" b="1" u="sng" dirty="0" smtClean="0"/>
            </a:br>
            <a:r>
              <a:rPr lang="ru-RU" sz="3600" b="1" u="sng" dirty="0" smtClean="0"/>
              <a:t>сельского поселения за 2019 год</a:t>
            </a:r>
            <a:r>
              <a:rPr lang="ru-RU" sz="3600" u="sng" dirty="0" smtClean="0"/>
              <a:t>.</a:t>
            </a:r>
            <a:br>
              <a:rPr lang="ru-RU" sz="3600" u="sng" dirty="0" smtClean="0"/>
            </a:br>
            <a:r>
              <a:rPr lang="ru-RU" sz="3600" u="sng" dirty="0" smtClean="0"/>
              <a:t/>
            </a:r>
            <a:br>
              <a:rPr lang="ru-RU" sz="3600" u="sng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1400" b="1" dirty="0" smtClean="0"/>
              <a:t>2020 год</a:t>
            </a:r>
            <a:r>
              <a:rPr lang="ru-RU" sz="1400" dirty="0" smtClean="0"/>
              <a:t>.</a:t>
            </a:r>
            <a:endParaRPr lang="ru-RU" sz="3200" dirty="0"/>
          </a:p>
        </p:txBody>
      </p:sp>
      <p:pic>
        <p:nvPicPr>
          <p:cNvPr id="5" name="Рисунок 4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39952" y="188640"/>
            <a:ext cx="915689" cy="936104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648072"/>
          </a:xfr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i="1" dirty="0" smtClean="0">
                <a:solidFill>
                  <a:schemeClr val="tx1"/>
                </a:solidFill>
              </a:rPr>
              <a:t>Администрация </a:t>
            </a:r>
            <a:r>
              <a:rPr lang="ru-RU" sz="2000" i="1" dirty="0" err="1" smtClean="0">
                <a:solidFill>
                  <a:schemeClr val="tx1"/>
                </a:solidFill>
              </a:rPr>
              <a:t>Уляшкинского</a:t>
            </a:r>
            <a:r>
              <a:rPr lang="ru-RU" sz="2000" i="1" dirty="0" smtClean="0">
                <a:solidFill>
                  <a:schemeClr val="tx1"/>
                </a:solidFill>
              </a:rPr>
              <a:t> сельского поселения</a:t>
            </a:r>
            <a:endParaRPr lang="ru-RU" sz="2000" i="1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3568" y="-99392"/>
            <a:ext cx="43204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65538" name="Picture 2" descr="C:\Users\Наташа\Desktop\фото отчет главы 2019 год\IMG_599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071546"/>
            <a:ext cx="3929090" cy="5429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5539" name="Picture 3" descr="C:\Users\Наташа\Desktop\фото отчет главы 2019 год\IMG_599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1071546"/>
            <a:ext cx="4214842" cy="5429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648072"/>
          </a:xfr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i="1" dirty="0" smtClean="0">
                <a:solidFill>
                  <a:schemeClr val="tx1"/>
                </a:solidFill>
              </a:rPr>
              <a:t>Администрация </a:t>
            </a:r>
            <a:r>
              <a:rPr lang="ru-RU" sz="2000" i="1" dirty="0" err="1" smtClean="0">
                <a:solidFill>
                  <a:schemeClr val="tx1"/>
                </a:solidFill>
              </a:rPr>
              <a:t>Уляшкинского</a:t>
            </a:r>
            <a:r>
              <a:rPr lang="ru-RU" sz="2000" i="1" dirty="0" smtClean="0">
                <a:solidFill>
                  <a:schemeClr val="tx1"/>
                </a:solidFill>
              </a:rPr>
              <a:t> сельского поселения</a:t>
            </a:r>
            <a:endParaRPr lang="ru-RU" sz="2000" i="1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3568" y="-99392"/>
            <a:ext cx="43204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66562" name="Picture 2" descr="C:\Users\Наташа\Desktop\фото отчет главы 2019 год\11342d6f-b3a8-4b40-bd5d-af65df15b1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000108"/>
            <a:ext cx="4143404" cy="5214974"/>
          </a:xfrm>
          <a:prstGeom prst="rect">
            <a:avLst/>
          </a:prstGeom>
          <a:noFill/>
        </p:spPr>
      </p:pic>
      <p:pic>
        <p:nvPicPr>
          <p:cNvPr id="66564" name="Picture 4" descr="C:\Users\Наташа\Desktop\фото отчет главы 2019 год\IMG_715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1000108"/>
            <a:ext cx="4071966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67544" y="0"/>
            <a:ext cx="8229600" cy="62068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Уляшкинского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560" y="0"/>
            <a:ext cx="43204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7" name="TextBox 6"/>
          <p:cNvSpPr txBox="1"/>
          <p:nvPr/>
        </p:nvSpPr>
        <p:spPr>
          <a:xfrm>
            <a:off x="214282" y="857232"/>
            <a:ext cx="8807211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Зимнее содержание дорог: осуществляется  «Октябрьским  ДРСУ» на 93,1 тыс.рублей.</a:t>
            </a:r>
          </a:p>
          <a:p>
            <a:r>
              <a:rPr lang="ru-RU" dirty="0" smtClean="0"/>
              <a:t>И силами сельхоз предприятий находящихся на территории </a:t>
            </a:r>
            <a:r>
              <a:rPr lang="ru-RU" dirty="0" err="1" smtClean="0"/>
              <a:t>Уляшкинского</a:t>
            </a:r>
            <a:r>
              <a:rPr lang="ru-RU" dirty="0" smtClean="0"/>
              <a:t> с/п.</a:t>
            </a:r>
          </a:p>
          <a:p>
            <a:endParaRPr lang="ru-RU" dirty="0"/>
          </a:p>
        </p:txBody>
      </p:sp>
      <p:pic>
        <p:nvPicPr>
          <p:cNvPr id="40961" name="Picture 1" descr="C:\Users\Наташа\Desktop\фото отчет главы 2019 год\IMG_219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500174"/>
            <a:ext cx="4071966" cy="4929222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Рисунок 5" descr="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1571612"/>
            <a:ext cx="4214842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7544" y="0"/>
            <a:ext cx="8229600" cy="62068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560" y="0"/>
            <a:ext cx="43204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7" name="TextBox 6"/>
          <p:cNvSpPr txBox="1"/>
          <p:nvPr/>
        </p:nvSpPr>
        <p:spPr>
          <a:xfrm>
            <a:off x="214282" y="857232"/>
            <a:ext cx="2428892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u="sng" dirty="0" smtClean="0"/>
              <a:t>Уличное освещение</a:t>
            </a:r>
            <a:endParaRPr lang="ru-RU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285721" y="1285861"/>
            <a:ext cx="2286016" cy="5047536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В 2019 году был заключен муниципальный контракт</a:t>
            </a:r>
          </a:p>
          <a:p>
            <a:r>
              <a:rPr lang="ru-RU" sz="1600" dirty="0" smtClean="0"/>
              <a:t>На осуществление электромонтажных работ уличной </a:t>
            </a:r>
          </a:p>
          <a:p>
            <a:r>
              <a:rPr lang="ru-RU" sz="1600" dirty="0" smtClean="0"/>
              <a:t>Линии освещения в хуторах поселения на сумму</a:t>
            </a:r>
          </a:p>
          <a:p>
            <a:r>
              <a:rPr lang="ru-RU" sz="1600" dirty="0" smtClean="0"/>
              <a:t>80, тыс. рублей в х.Верхние </a:t>
            </a:r>
            <a:r>
              <a:rPr lang="ru-RU" sz="1600" dirty="0" err="1" smtClean="0"/>
              <a:t>Грачики</a:t>
            </a:r>
            <a:r>
              <a:rPr lang="ru-RU" sz="1600" dirty="0" smtClean="0"/>
              <a:t>, </a:t>
            </a:r>
            <a:r>
              <a:rPr lang="ru-RU" sz="1600" dirty="0" err="1" smtClean="0"/>
              <a:t>х.Уляшкин</a:t>
            </a:r>
            <a:r>
              <a:rPr lang="ru-RU" sz="1600" dirty="0" smtClean="0"/>
              <a:t>,</a:t>
            </a:r>
          </a:p>
          <a:p>
            <a:r>
              <a:rPr lang="ru-RU" sz="1600" dirty="0" smtClean="0"/>
              <a:t>х.Кочетовка.</a:t>
            </a:r>
          </a:p>
          <a:p>
            <a:r>
              <a:rPr lang="ru-RU" sz="1600" dirty="0" smtClean="0"/>
              <a:t>В год за электроэнергию на уличное освещение</a:t>
            </a:r>
          </a:p>
          <a:p>
            <a:r>
              <a:rPr lang="ru-RU" sz="1600" dirty="0" smtClean="0"/>
              <a:t>Было израсходовано 166,4 тыс.рублей</a:t>
            </a:r>
          </a:p>
          <a:p>
            <a:endParaRPr lang="ru-RU" dirty="0" smtClean="0"/>
          </a:p>
        </p:txBody>
      </p:sp>
      <p:pic>
        <p:nvPicPr>
          <p:cNvPr id="1026" name="Picture 2" descr="G:\DCIM\102MSDCF\DSC_29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785794"/>
            <a:ext cx="5929354" cy="5786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28596" y="0"/>
            <a:ext cx="8429684" cy="50004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560" y="0"/>
            <a:ext cx="43204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7" name="TextBox 6"/>
          <p:cNvSpPr txBox="1"/>
          <p:nvPr/>
        </p:nvSpPr>
        <p:spPr>
          <a:xfrm>
            <a:off x="5929322" y="121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7" name="Picture 3" descr="C:\Users\Наташа\Desktop\фото отчет главы 2019 год\IMG_334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214422"/>
            <a:ext cx="3878293" cy="3643338"/>
          </a:xfrm>
          <a:prstGeom prst="rect">
            <a:avLst/>
          </a:prstGeom>
          <a:noFill/>
        </p:spPr>
      </p:pic>
      <p:pic>
        <p:nvPicPr>
          <p:cNvPr id="1030" name="Picture 6" descr="C:\Users\Наташа\Desktop\фото отчет главы 2019 год\IMG_3359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1357298"/>
            <a:ext cx="3786246" cy="3214710"/>
          </a:xfrm>
          <a:prstGeom prst="rect">
            <a:avLst/>
          </a:prstGeom>
          <a:noFill/>
        </p:spPr>
      </p:pic>
      <p:pic>
        <p:nvPicPr>
          <p:cNvPr id="1031" name="Picture 7" descr="C:\Users\Наташа\Desktop\фото отчет главы 2019 год\IMG_3358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714752"/>
            <a:ext cx="4071966" cy="2786082"/>
          </a:xfrm>
          <a:prstGeom prst="rect">
            <a:avLst/>
          </a:prstGeom>
          <a:noFill/>
        </p:spPr>
      </p:pic>
      <p:pic>
        <p:nvPicPr>
          <p:cNvPr id="1029" name="Picture 5" descr="C:\Users\Наташа\Desktop\фото отчет главы 2019 год\IMG_3355 (3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3643314"/>
            <a:ext cx="3643338" cy="28574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28860" y="928670"/>
            <a:ext cx="3458199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i="1" dirty="0" smtClean="0"/>
              <a:t>Благоустройство</a:t>
            </a:r>
            <a:endParaRPr lang="ru-RU" sz="2000"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28596" y="0"/>
            <a:ext cx="8429684" cy="50004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560" y="0"/>
            <a:ext cx="43204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2428860" y="642918"/>
            <a:ext cx="345819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i="1" dirty="0" smtClean="0"/>
              <a:t>Благоустройство</a:t>
            </a:r>
            <a:endParaRPr lang="ru-RU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929322" y="121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 descr="C:\Users\Наташа\Desktop\фото отчет главы 2019 год\IMG_3367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142984"/>
            <a:ext cx="8501122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46400" y="2643981"/>
            <a:ext cx="3251200" cy="2438400"/>
          </a:xfrm>
        </p:spPr>
      </p:pic>
      <p:pic>
        <p:nvPicPr>
          <p:cNvPr id="4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55576" y="-99392"/>
            <a:ext cx="8229600" cy="54868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Уляшкинского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 descr="герб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560" y="0"/>
            <a:ext cx="43204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7" name="TextBox 6"/>
          <p:cNvSpPr txBox="1"/>
          <p:nvPr/>
        </p:nvSpPr>
        <p:spPr>
          <a:xfrm>
            <a:off x="3347864" y="836712"/>
            <a:ext cx="210621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БЛАГОУСТРОЙСТВО</a:t>
            </a:r>
            <a:endParaRPr lang="ru-RU" dirty="0"/>
          </a:p>
        </p:txBody>
      </p:sp>
      <p:pic>
        <p:nvPicPr>
          <p:cNvPr id="1029" name="Picture 5" descr="C:\Users\Наташа\Desktop\фото отчет главы 2019 год\e969433e-5a1c-47ff-af22-c214b4898e3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143224"/>
            <a:ext cx="4143404" cy="3286172"/>
          </a:xfrm>
          <a:prstGeom prst="rect">
            <a:avLst/>
          </a:prstGeom>
          <a:noFill/>
        </p:spPr>
      </p:pic>
      <p:pic>
        <p:nvPicPr>
          <p:cNvPr id="1030" name="Picture 6" descr="C:\Users\Наташа\Desktop\фото отчет главы 2019 год\41c43e51-afbc-48d3-b372-d80dd3ebe22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1285860"/>
            <a:ext cx="4143404" cy="3429024"/>
          </a:xfrm>
          <a:prstGeom prst="rect">
            <a:avLst/>
          </a:prstGeom>
          <a:noFill/>
        </p:spPr>
      </p:pic>
      <p:pic>
        <p:nvPicPr>
          <p:cNvPr id="1033" name="Picture 9" descr="C:\Users\Наташа\Desktop\фото отчет главы 2019 год\7eb92e14-29a0-449b-b0f5-d3977dbb751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72132" y="642918"/>
            <a:ext cx="3357586" cy="2714644"/>
          </a:xfrm>
          <a:prstGeom prst="rect">
            <a:avLst/>
          </a:prstGeom>
          <a:noFill/>
        </p:spPr>
      </p:pic>
      <p:pic>
        <p:nvPicPr>
          <p:cNvPr id="1034" name="Picture 10" descr="C:\Users\Наташа\Desktop\фото отчет главы 2019 год\8044b695-659f-4041-a27e-5e16deda491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7224" y="3357562"/>
            <a:ext cx="3857652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57158" y="0"/>
            <a:ext cx="8429684" cy="50004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034" y="0"/>
            <a:ext cx="432048" cy="50006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15362" name="Picture 2" descr="C:\Users\Наташа\Desktop\фото отчет главы 2019 год\IMG_569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357298"/>
            <a:ext cx="4000528" cy="507209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</p:pic>
      <p:pic>
        <p:nvPicPr>
          <p:cNvPr id="15363" name="Picture 3" descr="C:\Users\Наташа\Desktop\фото отчет главы 2019 год\IMG_57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357298"/>
            <a:ext cx="4286280" cy="507209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85720" y="714356"/>
            <a:ext cx="8572560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i="1" dirty="0" smtClean="0"/>
              <a:t>Детская площадка х.Верхние </a:t>
            </a:r>
            <a:r>
              <a:rPr lang="ru-RU" sz="2000" i="1" dirty="0" err="1" smtClean="0"/>
              <a:t>Грачики</a:t>
            </a:r>
            <a:endParaRPr lang="ru-RU" sz="2000" i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050" name="AutoShape 2" descr="https://apf.mail.ru/cgi-bin/readmsg/PHOTO-2019-02-18-19-37-09.jpg?id=15505079920000000765%3B0%3B3&amp;x-email=22manokhina.86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apf.mail.ru/cgi-bin/readmsg/PHOTO-2019-02-18-19-37-09.jpg?id=15505079920000000765%3B0%3B3&amp;x-email=22manokhina.86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0"/>
            <a:ext cx="8229600" cy="54868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Рисунок 10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560" y="0"/>
            <a:ext cx="43204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16386" name="Picture 2" descr="C:\Users\Наташа\Desktop\фото отчет главы 2019 год\IMG_57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285860"/>
            <a:ext cx="7929618" cy="521497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14348" y="857232"/>
            <a:ext cx="7858180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i="1" dirty="0" smtClean="0"/>
              <a:t>Завоз песка на детскую площадку в хуторе Верхние </a:t>
            </a:r>
            <a:r>
              <a:rPr lang="ru-RU" sz="2000" i="1" dirty="0" err="1" smtClean="0"/>
              <a:t>Грачики</a:t>
            </a:r>
            <a:r>
              <a:rPr lang="ru-RU" sz="2000" i="1" dirty="0" smtClean="0"/>
              <a:t> </a:t>
            </a:r>
            <a:endParaRPr lang="ru-RU" sz="2000" i="1" dirty="0"/>
          </a:p>
        </p:txBody>
      </p:sp>
      <p:pic>
        <p:nvPicPr>
          <p:cNvPr id="9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5776"/>
            <a:ext cx="9296400" cy="729617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09600" y="152400"/>
            <a:ext cx="8229600" cy="54868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Рисунок 12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2910" y="214290"/>
            <a:ext cx="543574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16388" name="Picture 4" descr="C:\Users\Наташа\Desktop\фото отчет главы 2019 год\IMG_37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1000108"/>
            <a:ext cx="4572032" cy="2928958"/>
          </a:xfrm>
          <a:prstGeom prst="rect">
            <a:avLst/>
          </a:prstGeom>
          <a:noFill/>
        </p:spPr>
      </p:pic>
      <p:pic>
        <p:nvPicPr>
          <p:cNvPr id="16389" name="Picture 5" descr="C:\Users\Наташа\Desktop\фото отчет главы 2019 год\IMG_371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94" y="1000108"/>
            <a:ext cx="3429024" cy="3571900"/>
          </a:xfrm>
          <a:prstGeom prst="rect">
            <a:avLst/>
          </a:prstGeom>
          <a:noFill/>
        </p:spPr>
      </p:pic>
      <p:pic>
        <p:nvPicPr>
          <p:cNvPr id="16390" name="Picture 6" descr="C:\Users\Наташа\Desktop\фото отчет главы 2019 год\IMG_371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4876" y="3143248"/>
            <a:ext cx="3681428" cy="3571900"/>
          </a:xfrm>
          <a:prstGeom prst="rect">
            <a:avLst/>
          </a:prstGeom>
          <a:noFill/>
        </p:spPr>
      </p:pic>
      <p:pic>
        <p:nvPicPr>
          <p:cNvPr id="17" name="Рисунок 16" descr="32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20" y="3286100"/>
            <a:ext cx="3857652" cy="35719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0"/>
            <a:ext cx="8229600" cy="54868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Уляшкинского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560" y="0"/>
            <a:ext cx="43204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6" name="TextBox 5"/>
          <p:cNvSpPr txBox="1"/>
          <p:nvPr/>
        </p:nvSpPr>
        <p:spPr>
          <a:xfrm>
            <a:off x="2928926" y="785794"/>
            <a:ext cx="314327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           Древонасаждение   </a:t>
            </a:r>
            <a:endParaRPr lang="ru-RU" dirty="0"/>
          </a:p>
        </p:txBody>
      </p:sp>
      <p:pic>
        <p:nvPicPr>
          <p:cNvPr id="3074" name="Picture 2" descr="C:\Users\Наташа\Desktop\фото отчет главы 2019 год\IMG_35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285860"/>
            <a:ext cx="4143404" cy="4857784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3075" name="Picture 3" descr="C:\Users\Наташа\Desktop\фото отчет главы 2019 год\IMG_353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1285860"/>
            <a:ext cx="4214842" cy="4857784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6632"/>
            <a:ext cx="9144000" cy="69746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576063"/>
          </a:xfr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i="1" dirty="0" smtClean="0">
                <a:solidFill>
                  <a:schemeClr val="tx1"/>
                </a:solidFill>
              </a:rPr>
              <a:t>Администрация </a:t>
            </a:r>
            <a:r>
              <a:rPr lang="ru-RU" sz="2000" i="1" dirty="0" err="1" smtClean="0">
                <a:solidFill>
                  <a:schemeClr val="tx1"/>
                </a:solidFill>
              </a:rPr>
              <a:t>Уляшкинского</a:t>
            </a:r>
            <a:r>
              <a:rPr lang="ru-RU" sz="2000" i="1" dirty="0" smtClean="0">
                <a:solidFill>
                  <a:schemeClr val="tx1"/>
                </a:solidFill>
              </a:rPr>
              <a:t> сельского поселения</a:t>
            </a:r>
            <a:endParaRPr lang="ru-RU" sz="2000" i="1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9592" y="116632"/>
            <a:ext cx="504056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7" name="TextBox 6"/>
          <p:cNvSpPr txBox="1"/>
          <p:nvPr/>
        </p:nvSpPr>
        <p:spPr>
          <a:xfrm>
            <a:off x="611560" y="1484784"/>
            <a:ext cx="7776864" cy="517064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Приоритетные задачи:</a:t>
            </a:r>
          </a:p>
          <a:p>
            <a:endParaRPr lang="ru-RU" sz="2400" b="1" cap="all" dirty="0" smtClean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ru-RU" sz="2400" b="1" cap="all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-</a:t>
            </a:r>
            <a:r>
              <a:rPr lang="ru-RU" b="1" i="1" cap="all" dirty="0" smtClean="0">
                <a:ln w="0"/>
                <a:solidFill>
                  <a:schemeClr val="accent1">
                    <a:lumMod val="75000"/>
                  </a:schemeClr>
                </a:solidFill>
                <a:effectLst/>
              </a:rPr>
              <a:t>Укрепление стабильности, создание условий для дальнейшего повышения качества жизни населения.</a:t>
            </a:r>
          </a:p>
          <a:p>
            <a:endParaRPr lang="ru-RU" b="1" i="1" cap="all" dirty="0" smtClean="0">
              <a:ln w="0"/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r>
              <a:rPr lang="ru-RU" b="1" i="1" cap="all" dirty="0" smtClean="0">
                <a:ln w="0"/>
                <a:solidFill>
                  <a:schemeClr val="accent1">
                    <a:lumMod val="75000"/>
                  </a:schemeClr>
                </a:solidFill>
                <a:effectLst/>
              </a:rPr>
              <a:t>-исполнение бюджета поселения.</a:t>
            </a:r>
          </a:p>
          <a:p>
            <a:endParaRPr lang="ru-RU" b="1" i="1" cap="all" dirty="0" smtClean="0">
              <a:ln w="0"/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r>
              <a:rPr lang="ru-RU" b="1" i="1" cap="all" dirty="0" smtClean="0">
                <a:ln w="0"/>
                <a:solidFill>
                  <a:schemeClr val="accent1">
                    <a:lumMod val="75000"/>
                  </a:schemeClr>
                </a:solidFill>
                <a:effectLst/>
              </a:rPr>
              <a:t>-обеспечение бесперебойной работы, образования , здравоохранения, культуры.</a:t>
            </a:r>
          </a:p>
          <a:p>
            <a:endParaRPr lang="ru-RU" b="1" i="1" cap="all" dirty="0" smtClean="0">
              <a:ln w="0"/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r>
              <a:rPr lang="ru-RU" b="1" i="1" cap="all" dirty="0" smtClean="0">
                <a:ln w="0"/>
                <a:solidFill>
                  <a:schemeClr val="accent1">
                    <a:lumMod val="75000"/>
                  </a:schemeClr>
                </a:solidFill>
                <a:effectLst/>
              </a:rPr>
              <a:t>-благоустройство территории населенного пункта, развитие инфраструктуры.</a:t>
            </a:r>
          </a:p>
          <a:p>
            <a:endParaRPr lang="ru-RU" b="1" i="1" cap="all" dirty="0" smtClean="0">
              <a:ln w="0"/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r>
              <a:rPr lang="ru-RU" b="1" i="1" cap="all" dirty="0" smtClean="0">
                <a:ln w="0"/>
                <a:solidFill>
                  <a:schemeClr val="accent1">
                    <a:lumMod val="75000"/>
                  </a:schemeClr>
                </a:solidFill>
                <a:effectLst/>
              </a:rPr>
              <a:t>-взаимодействие с организациями всех форм собственности с целью развития поселения</a:t>
            </a:r>
          </a:p>
          <a:p>
            <a:endParaRPr lang="ru-RU" sz="2400" b="1" cap="all" dirty="0" smtClean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-214338"/>
            <a:ext cx="9144000" cy="64294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-252028"/>
            <a:ext cx="717768" cy="5377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14337" name="Picture 1" descr="C:\Users\Наташа\Desktop\Downloads\IMG_5714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166"/>
            <a:ext cx="4572000" cy="5143536"/>
          </a:xfrm>
          <a:prstGeom prst="rect">
            <a:avLst/>
          </a:prstGeom>
          <a:noFill/>
          <a:ln w="57150">
            <a:solidFill>
              <a:schemeClr val="accent5">
                <a:lumMod val="20000"/>
                <a:lumOff val="80000"/>
              </a:schemeClr>
            </a:solidFill>
          </a:ln>
        </p:spPr>
      </p:pic>
      <p:pic>
        <p:nvPicPr>
          <p:cNvPr id="14338" name="Picture 2" descr="C:\Users\Наташа\Desktop\Downloads\IMG_57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28604"/>
            <a:ext cx="3571900" cy="3643338"/>
          </a:xfrm>
          <a:prstGeom prst="rect">
            <a:avLst/>
          </a:prstGeom>
          <a:noFill/>
          <a:ln w="57150">
            <a:solidFill>
              <a:schemeClr val="accent5">
                <a:lumMod val="20000"/>
                <a:lumOff val="8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4282" y="428604"/>
            <a:ext cx="892971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i="1" dirty="0" smtClean="0"/>
              <a:t>Траншея под водопровод к </a:t>
            </a:r>
            <a:r>
              <a:rPr lang="ru-RU" sz="2000" i="1" dirty="0" err="1" smtClean="0"/>
              <a:t>Фапу</a:t>
            </a:r>
            <a:r>
              <a:rPr lang="ru-RU" sz="2000" i="1" dirty="0" smtClean="0"/>
              <a:t> х.Верхние </a:t>
            </a:r>
            <a:r>
              <a:rPr lang="ru-RU" sz="2000" i="1" dirty="0" err="1" smtClean="0"/>
              <a:t>Грачики</a:t>
            </a:r>
            <a:endParaRPr lang="ru-RU" sz="2000" i="1" dirty="0"/>
          </a:p>
        </p:txBody>
      </p:sp>
      <p:pic>
        <p:nvPicPr>
          <p:cNvPr id="14339" name="Picture 3" descr="C:\Users\Наташа\Desktop\Downloads\IMG_5994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714752"/>
            <a:ext cx="4643452" cy="3143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075" name="Picture 3" descr="C:\Users\Наташа\Desktop\фото отчет главы 2019 год\c4e00d6c-30ce-4cba-bb66-825571bbc7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85860"/>
            <a:ext cx="4143404" cy="500066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3076" name="Picture 4" descr="C:\Users\Наташа\Desktop\фото отчет главы 2019 год\f19daf37-8991-4be6-890d-8cbd4adc5de8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285860"/>
            <a:ext cx="4000528" cy="500066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7200" y="0"/>
            <a:ext cx="8229600" cy="54868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Уляшкинского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Рисунок 9" descr="герб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0034" y="0"/>
            <a:ext cx="543574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7" name="TextBox 6"/>
          <p:cNvSpPr txBox="1"/>
          <p:nvPr/>
        </p:nvSpPr>
        <p:spPr>
          <a:xfrm>
            <a:off x="357158" y="785794"/>
            <a:ext cx="842968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i="1" dirty="0" err="1" smtClean="0"/>
              <a:t>Кочетовский</a:t>
            </a:r>
            <a:r>
              <a:rPr lang="ru-RU" sz="2000" i="1" dirty="0" smtClean="0"/>
              <a:t> СДК </a:t>
            </a:r>
            <a:endParaRPr lang="ru-RU" sz="2000" i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39752" y="548680"/>
            <a:ext cx="3888432" cy="50405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            </a:t>
            </a:r>
            <a:r>
              <a:rPr lang="ru-RU" sz="2900" dirty="0" smtClean="0"/>
              <a:t>Газификация х.Верхние </a:t>
            </a:r>
            <a:r>
              <a:rPr lang="ru-RU" sz="2900" dirty="0" err="1" smtClean="0"/>
              <a:t>Грачики</a:t>
            </a:r>
            <a:r>
              <a:rPr lang="ru-RU" sz="2900" dirty="0" smtClean="0"/>
              <a:t>.</a:t>
            </a:r>
            <a:endParaRPr lang="ru-RU" sz="2900" dirty="0"/>
          </a:p>
        </p:txBody>
      </p:sp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560" y="0"/>
            <a:ext cx="43204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7" name="Рисунок 6" descr="газ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00" y="1142984"/>
            <a:ext cx="7286676" cy="5715016"/>
          </a:xfrm>
          <a:prstGeom prst="rect">
            <a:avLst/>
          </a:prstGeom>
          <a:ln w="190500" cap="sq">
            <a:solidFill>
              <a:schemeClr val="tx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222" y="0"/>
            <a:ext cx="9501222" cy="710140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8193" name="Picture 1" descr="C:\Users\Наташа\Desktop\Downloads\attachmen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00164" y="-500090"/>
            <a:ext cx="10358510" cy="8215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28596" y="0"/>
            <a:ext cx="8429684" cy="50004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2910" y="0"/>
            <a:ext cx="43204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7" name="Рисунок 6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560" y="0"/>
            <a:ext cx="43204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9" name="TextBox 8"/>
          <p:cNvSpPr txBox="1"/>
          <p:nvPr/>
        </p:nvSpPr>
        <p:spPr>
          <a:xfrm>
            <a:off x="1214414" y="642918"/>
            <a:ext cx="692948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Ликвидация очагов дикорастущей конопли</a:t>
            </a:r>
            <a:endParaRPr lang="ru-RU" sz="2400" dirty="0"/>
          </a:p>
        </p:txBody>
      </p:sp>
      <p:pic>
        <p:nvPicPr>
          <p:cNvPr id="6146" name="Picture 2" descr="C:\Users\Наташа\Desktop\фото отчет главы 2019 год\IMG_53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214422"/>
            <a:ext cx="8215370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57158" y="214290"/>
            <a:ext cx="8429684" cy="42862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7158" y="214290"/>
            <a:ext cx="646362" cy="42862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13316" name="Picture 4" descr="C:\Users\Наташа\Desktop\фото отчет главы 2019 год\IMG_20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736"/>
            <a:ext cx="4286280" cy="5429264"/>
          </a:xfrm>
          <a:prstGeom prst="rect">
            <a:avLst/>
          </a:prstGeom>
          <a:noFill/>
        </p:spPr>
      </p:pic>
      <p:pic>
        <p:nvPicPr>
          <p:cNvPr id="13317" name="Picture 5" descr="C:\Users\Наташа\Desktop\фото отчет главы 2019 год\IMG_20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1500174"/>
            <a:ext cx="3857651" cy="535782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14282" y="928670"/>
            <a:ext cx="842968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Вручение памяток по противопожарной безопасности</a:t>
            </a:r>
            <a:endParaRPr lang="ru-RU" i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9144000" cy="64291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85786" cy="5714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14338" name="Picture 2" descr="C:\Users\Наташа\Desktop\фото отчет главы 2019 год\IMG_706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85860"/>
            <a:ext cx="4714876" cy="5572140"/>
          </a:xfrm>
          <a:prstGeom prst="rect">
            <a:avLst/>
          </a:prstGeom>
          <a:noFill/>
        </p:spPr>
      </p:pic>
      <p:sp>
        <p:nvSpPr>
          <p:cNvPr id="26626" name="AutoShape 2" descr="https://apf.mail.ru/cgi-bin/readmsg?id=15825766460145834511;0;1&amp;exif=1&amp;af_preview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apf.mail.ru/cgi-bin/readmsg?id=15825766460145834511;0;1&amp;exif=1&amp;af_preview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s://apf.mail.ru/cgi-bin/readmsg/IMG_7062.JPG?id=15825766460145834511%3B0%3B1&amp;x-email=22manokhina.86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32" name="Picture 8" descr="C:\Users\Наташа\Desktop\Downloads\IMG_7062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214422"/>
            <a:ext cx="4429124" cy="564357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28662" y="1142984"/>
            <a:ext cx="6929486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i="1" dirty="0" smtClean="0"/>
              <a:t>Установка противопожарных сигнализаторов</a:t>
            </a:r>
            <a:endParaRPr lang="ru-RU" sz="2000" i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85720" y="0"/>
            <a:ext cx="8572560" cy="42860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2910" y="0"/>
            <a:ext cx="432048" cy="4286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4098" name="Picture 2" descr="C:\Users\Наташа\Desktop\фото отчет главы 2019 год\IMG_3138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071546"/>
            <a:ext cx="8501122" cy="550072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7158" y="714356"/>
            <a:ext cx="842968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i="1" dirty="0" smtClean="0"/>
              <a:t>Сбор макулатуры</a:t>
            </a:r>
            <a:endParaRPr lang="ru-RU" sz="2000" i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0"/>
            <a:ext cx="8229600" cy="54868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560" y="0"/>
            <a:ext cx="43204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5122" name="Picture 2" descr="C:\Users\Наташа\Desktop\фото отчет главы 2019 год\b2856e53-1324-4ce3-b7a4-bf625c9778b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000108"/>
            <a:ext cx="4143404" cy="535785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5123" name="Picture 3" descr="C:\Users\Наташа\Desktop\фото отчет главы 2019 год\b2b39f95-4954-48a2-a84c-872f1f9b09b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1000108"/>
            <a:ext cx="4000528" cy="535785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9144000" cy="64291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42942" cy="50006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25601" name="Picture 1" descr="C:\Users\Наташа\Desktop\Downloads\b0a22ea8-2ce7-44d0-990b-89d83e56b05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14356"/>
            <a:ext cx="9144000" cy="635798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596" y="714356"/>
            <a:ext cx="842968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Митинги посвященные Дню победы и  освобождению Каменского района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6632"/>
            <a:ext cx="9144000" cy="69746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67544" y="1988840"/>
          <a:ext cx="8229600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i="1" dirty="0" smtClean="0">
                <a:solidFill>
                  <a:schemeClr val="tx1"/>
                </a:solidFill>
              </a:rPr>
              <a:t>Администрация </a:t>
            </a:r>
            <a:r>
              <a:rPr lang="ru-RU" sz="2000" i="1" dirty="0" err="1" smtClean="0">
                <a:solidFill>
                  <a:schemeClr val="tx1"/>
                </a:solidFill>
              </a:rPr>
              <a:t>Уляшкинского</a:t>
            </a:r>
            <a:r>
              <a:rPr lang="ru-RU" sz="2000" i="1" dirty="0" smtClean="0">
                <a:solidFill>
                  <a:schemeClr val="tx1"/>
                </a:solidFill>
              </a:rPr>
              <a:t> сельского поселения</a:t>
            </a:r>
            <a:endParaRPr lang="ru-RU" sz="2000" i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5696" y="980728"/>
            <a:ext cx="61723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Общие характеристики:</a:t>
            </a:r>
          </a:p>
          <a:p>
            <a:r>
              <a:rPr lang="ru-RU" i="1" dirty="0" smtClean="0"/>
              <a:t>Численность населения по состоянию на 1.01.2020 год .</a:t>
            </a:r>
          </a:p>
          <a:p>
            <a:r>
              <a:rPr lang="ru-RU" i="1" dirty="0" smtClean="0"/>
              <a:t>Численность населения на сегодняшний день -973 человека.</a:t>
            </a:r>
            <a:endParaRPr lang="ru-RU" i="1" dirty="0"/>
          </a:p>
        </p:txBody>
      </p:sp>
      <p:pic>
        <p:nvPicPr>
          <p:cNvPr id="10" name="Рисунок 9" descr="герб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9592" y="260648"/>
            <a:ext cx="504056" cy="43204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1265" name="Picture 1" descr="C:\Users\Наташа\Desktop\Downloads\IMG_39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04"/>
            <a:ext cx="9144000" cy="6643734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71435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герб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28662" cy="6429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-285776"/>
            <a:ext cx="9144000" cy="57150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-285776"/>
            <a:ext cx="785786" cy="5715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17410" name="Picture 2" descr="C:\Users\Наташа\Desktop\фото отчет главы 2019 год\dc0bd95c-536a-4bd8-a12a-13cfe13780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357298"/>
            <a:ext cx="4000528" cy="5000660"/>
          </a:xfrm>
          <a:prstGeom prst="rect">
            <a:avLst/>
          </a:prstGeom>
          <a:noFill/>
        </p:spPr>
      </p:pic>
      <p:pic>
        <p:nvPicPr>
          <p:cNvPr id="17411" name="Picture 3" descr="C:\Users\Наташа\Desktop\фото отчет главы 2019 год\PHOTO-2020-02-24-22-13-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1357298"/>
            <a:ext cx="4071966" cy="500066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58" y="857232"/>
            <a:ext cx="8143932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i="1" dirty="0" smtClean="0"/>
              <a:t>9 мая 2019 год хутор </a:t>
            </a:r>
            <a:r>
              <a:rPr lang="ru-RU" sz="2000" i="1" dirty="0" err="1" smtClean="0"/>
              <a:t>Уляшкин</a:t>
            </a:r>
            <a:r>
              <a:rPr lang="ru-RU" sz="2000" i="1" dirty="0" smtClean="0"/>
              <a:t> ,хутор Кочетовка</a:t>
            </a:r>
            <a:endParaRPr lang="ru-RU" sz="2000" i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" name="Рисунок 2" descr="Л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3580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57950" y="6215082"/>
            <a:ext cx="228601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i="1" dirty="0" smtClean="0"/>
              <a:t>9 мая 2019 год</a:t>
            </a:r>
            <a:endParaRPr lang="ru-RU" i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9144000" cy="64291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14348" cy="5714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10241" name="Picture 1" descr="C:\Users\Наташа\Desktop\Downloads\IMG_3835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14356"/>
            <a:ext cx="9144000" cy="6357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9144000" cy="50004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2048" cy="42862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22529" name="Picture 1" descr="C:\Users\Наташа\Desktop\Downloads\PHOTO-2020-02-24-21-37-4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0042"/>
            <a:ext cx="9144000" cy="664371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571480"/>
            <a:ext cx="864399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    Участие в спартакиадах и соревнованиях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" name="Рисунок 2" descr="футбол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3580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3504" y="642918"/>
            <a:ext cx="2914965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Соревнования по футболу</a:t>
            </a:r>
          </a:p>
          <a:p>
            <a:r>
              <a:rPr lang="ru-RU" dirty="0" err="1" smtClean="0"/>
              <a:t>Кочетовка-Верхние</a:t>
            </a:r>
            <a:r>
              <a:rPr lang="ru-RU" dirty="0" smtClean="0"/>
              <a:t> </a:t>
            </a:r>
            <a:r>
              <a:rPr lang="ru-RU" dirty="0" err="1" smtClean="0"/>
              <a:t>Грачики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-171400"/>
            <a:ext cx="9144000" cy="50405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544" y="-171400"/>
            <a:ext cx="43204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2050" name="Picture 2" descr="C:\Users\Наташа\Desktop\фото отчет главы 2019 год\d2ac0f15-c669-4afe-9e13-5ecfa4440fe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214422"/>
            <a:ext cx="4357718" cy="5357850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2051" name="Picture 3" descr="C:\Users\Наташа\Desktop\фото отчет главы 2019 год\1cf01983-2c3c-454b-aa0b-fb935bf6b89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142984"/>
            <a:ext cx="4357718" cy="54292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5720" y="571480"/>
            <a:ext cx="850112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i="1" dirty="0" smtClean="0"/>
              <a:t>Новогодняя елка в хуторе </a:t>
            </a:r>
            <a:r>
              <a:rPr lang="ru-RU" sz="2400" i="1" dirty="0" err="1" smtClean="0"/>
              <a:t>Уляшкин</a:t>
            </a:r>
            <a:r>
              <a:rPr lang="ru-RU" sz="2400" i="1" dirty="0" smtClean="0"/>
              <a:t>.</a:t>
            </a:r>
            <a:endParaRPr lang="ru-RU" sz="2400" i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-285776"/>
            <a:ext cx="9144000" cy="57150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4282" y="-252028"/>
            <a:ext cx="43204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850112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Команда развития </a:t>
            </a:r>
            <a:r>
              <a:rPr lang="ru-RU" i="1" dirty="0" err="1" smtClean="0"/>
              <a:t>Уляшкинского</a:t>
            </a:r>
            <a:r>
              <a:rPr lang="ru-RU" i="1" dirty="0" smtClean="0"/>
              <a:t> с/п.           </a:t>
            </a:r>
            <a:endParaRPr lang="ru-RU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929322" y="121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1505" name="Picture 1" descr="C:\Users\Наташа\Desktop\Downloads\faa19b30-2c88-4307-bf71-5ac75ece84f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1480"/>
            <a:ext cx="9144000" cy="6572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-285776"/>
            <a:ext cx="9144000" cy="57150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-214302"/>
            <a:ext cx="642910" cy="4286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357158" y="357166"/>
            <a:ext cx="8572560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i="1" dirty="0" smtClean="0"/>
              <a:t>Команда развития </a:t>
            </a:r>
            <a:r>
              <a:rPr lang="ru-RU" sz="2000" i="1" dirty="0" err="1" smtClean="0"/>
              <a:t>Уляшкинского</a:t>
            </a:r>
            <a:r>
              <a:rPr lang="ru-RU" sz="2000" i="1" dirty="0" smtClean="0"/>
              <a:t> с/</a:t>
            </a:r>
            <a:r>
              <a:rPr lang="ru-RU" sz="2000" i="1" dirty="0" err="1" smtClean="0"/>
              <a:t>п</a:t>
            </a:r>
            <a:endParaRPr lang="ru-RU" sz="2000" i="1" dirty="0"/>
          </a:p>
        </p:txBody>
      </p:sp>
      <p:pic>
        <p:nvPicPr>
          <p:cNvPr id="20481" name="Picture 1" descr="C:\Users\Наташа\Desktop\Downloads\632ac678-aefc-4ebb-87c1-73e48af8fb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14356"/>
            <a:ext cx="9144000" cy="6143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028" name="Picture 4" descr="C:\Users\Наташа\Desktop\Downloads\3654d3ec-91ac-4c25-aa25-87188223d1a5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282" y="214290"/>
            <a:ext cx="4357718" cy="4429156"/>
          </a:xfrm>
          <a:prstGeom prst="rect">
            <a:avLst/>
          </a:prstGeom>
          <a:noFill/>
        </p:spPr>
      </p:pic>
      <p:pic>
        <p:nvPicPr>
          <p:cNvPr id="1029" name="Picture 5" descr="C:\Users\Наташа\Desktop\Downloads\c3584c92-999d-4304-8b42-4927c58c91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2714620"/>
            <a:ext cx="4643470" cy="3929066"/>
          </a:xfrm>
          <a:prstGeom prst="rect">
            <a:avLst/>
          </a:prstGeom>
          <a:noFill/>
        </p:spPr>
      </p:pic>
      <p:pic>
        <p:nvPicPr>
          <p:cNvPr id="1030" name="Picture 6" descr="C:\Users\Наташа\Desktop\Downloads\2d793753-d0c7-421a-9cf1-133933a670d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85728"/>
            <a:ext cx="4429156" cy="3643338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85720" y="0"/>
            <a:ext cx="8572560" cy="57148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Рисунок 8" descr="герб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2910" y="0"/>
            <a:ext cx="43204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6632"/>
            <a:ext cx="9144000" cy="69746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algn="ctr"/>
            <a:r>
              <a:rPr lang="ru-RU" sz="1800" dirty="0" smtClean="0"/>
              <a:t>Сельскохозяйственный вид деятельности, является основным.</a:t>
            </a:r>
          </a:p>
          <a:p>
            <a:pPr algn="ctr"/>
            <a:endParaRPr lang="ru-RU" sz="1800" dirty="0" smtClean="0"/>
          </a:p>
          <a:p>
            <a:pPr>
              <a:buNone/>
            </a:pPr>
            <a:r>
              <a:rPr lang="ru-RU" sz="1800" dirty="0" smtClean="0"/>
              <a:t>  -ФГУП «Каменское»- 4512 га.</a:t>
            </a:r>
          </a:p>
          <a:p>
            <a:pPr>
              <a:buNone/>
            </a:pPr>
            <a:r>
              <a:rPr lang="ru-RU" sz="1800" dirty="0" smtClean="0"/>
              <a:t>  -КФХ «</a:t>
            </a:r>
            <a:r>
              <a:rPr lang="ru-RU" sz="1800" dirty="0" err="1" smtClean="0"/>
              <a:t>Белавкин</a:t>
            </a:r>
            <a:r>
              <a:rPr lang="ru-RU" sz="1800" dirty="0" smtClean="0"/>
              <a:t>»-126 га.</a:t>
            </a:r>
          </a:p>
          <a:p>
            <a:pPr>
              <a:buNone/>
            </a:pPr>
            <a:r>
              <a:rPr lang="ru-RU" sz="1800" dirty="0" smtClean="0"/>
              <a:t>  -ООО «Слава»-770 га.</a:t>
            </a:r>
          </a:p>
          <a:p>
            <a:pPr>
              <a:buNone/>
            </a:pPr>
            <a:r>
              <a:rPr lang="ru-RU" sz="1800" dirty="0" smtClean="0"/>
              <a:t>  -КФХ  «</a:t>
            </a:r>
            <a:r>
              <a:rPr lang="ru-RU" sz="1800" dirty="0" err="1" smtClean="0"/>
              <a:t>Чубатов</a:t>
            </a:r>
            <a:r>
              <a:rPr lang="ru-RU" sz="1800" dirty="0" smtClean="0"/>
              <a:t>»-135 га.</a:t>
            </a:r>
          </a:p>
          <a:p>
            <a:pPr>
              <a:buNone/>
            </a:pPr>
            <a:r>
              <a:rPr lang="ru-RU" sz="1800" dirty="0" smtClean="0"/>
              <a:t>  -КФХ  «</a:t>
            </a:r>
            <a:r>
              <a:rPr lang="ru-RU" sz="1800" dirty="0" err="1" smtClean="0"/>
              <a:t>Пиховкин</a:t>
            </a:r>
            <a:r>
              <a:rPr lang="ru-RU" sz="1800" dirty="0" smtClean="0"/>
              <a:t>»-365 га.</a:t>
            </a:r>
          </a:p>
          <a:p>
            <a:pPr>
              <a:buNone/>
            </a:pPr>
            <a:r>
              <a:rPr lang="ru-RU" sz="1800" dirty="0" smtClean="0"/>
              <a:t>  -КФХ  «</a:t>
            </a:r>
            <a:r>
              <a:rPr lang="ru-RU" sz="1800" dirty="0" err="1" smtClean="0"/>
              <a:t>Немченков</a:t>
            </a:r>
            <a:r>
              <a:rPr lang="ru-RU" sz="1800" dirty="0" smtClean="0"/>
              <a:t>»-632 га.</a:t>
            </a:r>
          </a:p>
          <a:p>
            <a:pPr>
              <a:buNone/>
            </a:pPr>
            <a:r>
              <a:rPr lang="ru-RU" sz="1800" dirty="0" smtClean="0"/>
              <a:t>  -КФХ  «Мазанов»-634 га.</a:t>
            </a:r>
          </a:p>
          <a:p>
            <a:pPr>
              <a:buNone/>
            </a:pPr>
            <a:r>
              <a:rPr lang="ru-RU" sz="1800" dirty="0" smtClean="0"/>
              <a:t>  -КФХ  «</a:t>
            </a:r>
            <a:r>
              <a:rPr lang="ru-RU" sz="1800" dirty="0" err="1" smtClean="0"/>
              <a:t>Шевырев</a:t>
            </a:r>
            <a:r>
              <a:rPr lang="ru-RU" sz="1800" dirty="0" smtClean="0"/>
              <a:t>»-500 га.</a:t>
            </a:r>
          </a:p>
          <a:p>
            <a:pPr>
              <a:buNone/>
            </a:pPr>
            <a:r>
              <a:rPr lang="ru-RU" sz="1800" dirty="0" smtClean="0"/>
              <a:t>  -КФХ  «</a:t>
            </a:r>
            <a:r>
              <a:rPr lang="ru-RU" sz="1800" dirty="0" err="1" smtClean="0"/>
              <a:t>Рытиков</a:t>
            </a:r>
            <a:r>
              <a:rPr lang="ru-RU" sz="1800" dirty="0" smtClean="0"/>
              <a:t>»-546 га.</a:t>
            </a:r>
          </a:p>
          <a:p>
            <a:pPr>
              <a:buNone/>
            </a:pPr>
            <a:r>
              <a:rPr lang="ru-RU" sz="1800" dirty="0" smtClean="0"/>
              <a:t>  -СПК  «Кондратов»-2580 га.</a:t>
            </a:r>
          </a:p>
          <a:p>
            <a:pPr>
              <a:buNone/>
            </a:pPr>
            <a:endParaRPr lang="ru-RU" sz="1800" dirty="0" smtClean="0"/>
          </a:p>
          <a:p>
            <a:endParaRPr lang="ru-RU" sz="1800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i="1" dirty="0" smtClean="0">
                <a:solidFill>
                  <a:schemeClr val="tx1"/>
                </a:solidFill>
              </a:rPr>
              <a:t>Администрация </a:t>
            </a:r>
            <a:r>
              <a:rPr lang="ru-RU" sz="2000" i="1" dirty="0" err="1" smtClean="0">
                <a:solidFill>
                  <a:schemeClr val="tx1"/>
                </a:solidFill>
              </a:rPr>
              <a:t>Уляшкинского</a:t>
            </a:r>
            <a:r>
              <a:rPr lang="ru-RU" sz="2000" i="1" dirty="0" smtClean="0">
                <a:solidFill>
                  <a:schemeClr val="tx1"/>
                </a:solidFill>
              </a:rPr>
              <a:t> сельского поселения</a:t>
            </a:r>
            <a:endParaRPr lang="ru-RU" sz="2000" i="1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584" y="260648"/>
            <a:ext cx="504056" cy="43204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7" name="Диаграмма 6"/>
          <p:cNvGraphicFramePr/>
          <p:nvPr/>
        </p:nvGraphicFramePr>
        <p:xfrm>
          <a:off x="467544" y="1628800"/>
          <a:ext cx="820891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ша\Desktop\Downloads\IMG_4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8358246" cy="6500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7" name="Рисунок 6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2910" y="0"/>
            <a:ext cx="43204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0" y="-214338"/>
            <a:ext cx="9144000" cy="71438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Рисунок 10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-252028"/>
            <a:ext cx="857224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12" name="TextBox 11"/>
          <p:cNvSpPr txBox="1"/>
          <p:nvPr/>
        </p:nvSpPr>
        <p:spPr>
          <a:xfrm>
            <a:off x="428596" y="642918"/>
            <a:ext cx="8143932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i="1" dirty="0" err="1" smtClean="0"/>
              <a:t>Фестивль</a:t>
            </a:r>
            <a:r>
              <a:rPr lang="ru-RU" sz="2000" i="1" dirty="0" smtClean="0"/>
              <a:t>- Ольховые колки</a:t>
            </a:r>
            <a:endParaRPr lang="ru-RU" sz="2000" i="1" dirty="0"/>
          </a:p>
        </p:txBody>
      </p:sp>
      <p:pic>
        <p:nvPicPr>
          <p:cNvPr id="19457" name="Picture 1" descr="C:\Users\Наташа\Desktop\Downloads\IMG_688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1000"/>
            <a:ext cx="9144000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-285776"/>
            <a:ext cx="9144000" cy="64294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-250033"/>
            <a:ext cx="785786" cy="50006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12289" name="Picture 1" descr="C:\Users\Наташа\Desktop\Downloads\IMG_68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8604"/>
            <a:ext cx="9144000" cy="6429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-285776"/>
            <a:ext cx="9144000" cy="57150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-340316"/>
            <a:ext cx="928662" cy="55460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18433" name="Picture 1" descr="C:\Users\Наташа\Desktop\Downloads\IMG_68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7166"/>
            <a:ext cx="9144000" cy="6500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57158" y="0"/>
            <a:ext cx="8358246" cy="50004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1472" y="0"/>
            <a:ext cx="432048" cy="50004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2051" name="Picture 3" descr="C:\Users\Наташа\Desktop\фото отчет главы 2019 год\IMG_68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928670"/>
            <a:ext cx="3643338" cy="3929090"/>
          </a:xfrm>
          <a:prstGeom prst="rect">
            <a:avLst/>
          </a:prstGeom>
          <a:noFill/>
        </p:spPr>
      </p:pic>
      <p:pic>
        <p:nvPicPr>
          <p:cNvPr id="2053" name="Picture 5" descr="C:\Users\Наташа\Desktop\фото отчет главы 2019 год\IMG_69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428604"/>
            <a:ext cx="4429156" cy="3214710"/>
          </a:xfrm>
          <a:prstGeom prst="rect">
            <a:avLst/>
          </a:prstGeom>
          <a:noFill/>
        </p:spPr>
      </p:pic>
      <p:pic>
        <p:nvPicPr>
          <p:cNvPr id="2054" name="Picture 6" descr="C:\Users\Наташа\Desktop\фото отчет главы 2019 год\IMG_689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4000480"/>
            <a:ext cx="5345136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050" name="AutoShape 2" descr="https://apf.mail.ru/cgi-bin/readmsg/PHOTO-2019-02-18-19-37-09.jpg?id=15505079920000000765%3B0%3B3&amp;x-email=22manokhina.86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apf.mail.ru/cgi-bin/readmsg/PHOTO-2019-02-18-19-37-09.jpg?id=15505079920000000765%3B0%3B3&amp;x-email=22manokhina.86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0"/>
            <a:ext cx="8229600" cy="54868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Рисунок 10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560" y="0"/>
            <a:ext cx="43204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1027" name="Picture 3" descr="C:\Users\Наташа\Desktop\Downloads\IMG_69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785794"/>
            <a:ext cx="8072494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-250033"/>
            <a:ext cx="9144000" cy="50006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Администрация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Уляшкинского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сельского поселения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7158" y="-250033"/>
            <a:ext cx="432048" cy="50006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16385" name="Picture 1" descr="C:\Users\Наташа\Desktop\Downloads\IMG_688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7166"/>
            <a:ext cx="9144000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32" y="-315416"/>
            <a:ext cx="9132168" cy="753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857224" y="969944"/>
            <a:ext cx="7510389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5400" b="1" dirty="0" smtClean="0"/>
              <a:t>Спасибо за внимание!</a:t>
            </a:r>
            <a:endParaRPr lang="ru-RU" sz="54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6632"/>
            <a:ext cx="9144000" cy="69746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ru-RU" sz="2800" i="1" u="sng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Бюджет </a:t>
            </a:r>
            <a:r>
              <a:rPr lang="ru-RU" sz="2800" i="1" u="sng" dirty="0" err="1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Уляшкинского</a:t>
            </a:r>
            <a:r>
              <a:rPr lang="ru-RU" sz="2800" i="1" u="sng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сельского поселения</a:t>
            </a:r>
          </a:p>
          <a:p>
            <a:pPr>
              <a:buNone/>
            </a:pPr>
            <a:endParaRPr lang="ru-RU" sz="2000" u="sng" dirty="0" smtClean="0"/>
          </a:p>
          <a:p>
            <a:endParaRPr lang="ru-RU" sz="2000" dirty="0" smtClean="0"/>
          </a:p>
          <a:p>
            <a:pPr>
              <a:buNone/>
            </a:pPr>
            <a:r>
              <a:rPr lang="ru-RU" sz="24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   </a:t>
            </a:r>
            <a:r>
              <a:rPr lang="ru-RU" sz="2800" i="1" dirty="0" smtClean="0"/>
              <a:t>В бюджет </a:t>
            </a:r>
            <a:r>
              <a:rPr lang="ru-RU" sz="2800" i="1" dirty="0" err="1" smtClean="0"/>
              <a:t>Уляшкинского</a:t>
            </a:r>
            <a:r>
              <a:rPr lang="ru-RU" sz="2800" i="1" dirty="0" smtClean="0"/>
              <a:t> сельского поселения за 2019 год поступило 6802,3 тыс. руб. из них собственные доходы составляют 2616,5 тыс. руб., остальные – это безвозмездные поступления (субвенции) из бюджетов других уровней: федерального, областного, районного – 4186,3 тыс. руб.</a:t>
            </a:r>
            <a:endParaRPr lang="ru-RU" sz="2800" i="1" u="sng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62074"/>
          </a:xfr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i="1" dirty="0" smtClean="0">
                <a:solidFill>
                  <a:schemeClr val="tx1"/>
                </a:solidFill>
              </a:rPr>
              <a:t>Администрация </a:t>
            </a:r>
            <a:r>
              <a:rPr lang="ru-RU" sz="2000" i="1" dirty="0" err="1" smtClean="0">
                <a:solidFill>
                  <a:schemeClr val="tx1"/>
                </a:solidFill>
              </a:rPr>
              <a:t>Уляшкинского</a:t>
            </a:r>
            <a:r>
              <a:rPr lang="ru-RU" sz="2000" i="1" dirty="0" smtClean="0">
                <a:solidFill>
                  <a:schemeClr val="tx1"/>
                </a:solidFill>
              </a:rPr>
              <a:t> сельского поселения</a:t>
            </a:r>
            <a:endParaRPr lang="ru-RU" sz="2000" i="1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5576" y="260648"/>
            <a:ext cx="43204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69746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Собственные доходы складывались из следующих поступлений:</a:t>
            </a:r>
          </a:p>
          <a:p>
            <a:endParaRPr lang="ru-RU" sz="20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62074"/>
          </a:xfr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i="1" dirty="0" smtClean="0">
                <a:solidFill>
                  <a:schemeClr val="tx1"/>
                </a:solidFill>
              </a:rPr>
              <a:t>Администрация </a:t>
            </a:r>
            <a:r>
              <a:rPr lang="ru-RU" sz="2000" i="1" dirty="0" err="1" smtClean="0">
                <a:solidFill>
                  <a:schemeClr val="tx1"/>
                </a:solidFill>
              </a:rPr>
              <a:t>Уляшкинского</a:t>
            </a:r>
            <a:r>
              <a:rPr lang="ru-RU" sz="2000" i="1" dirty="0" smtClean="0">
                <a:solidFill>
                  <a:schemeClr val="tx1"/>
                </a:solidFill>
              </a:rPr>
              <a:t> сельского поселения</a:t>
            </a:r>
            <a:endParaRPr lang="ru-RU" sz="2000" i="1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3568" y="332656"/>
            <a:ext cx="43204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23528" y="1556792"/>
          <a:ext cx="8208912" cy="4914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6504"/>
                <a:gridCol w="1296144"/>
                <a:gridCol w="1224136"/>
                <a:gridCol w="1152128"/>
              </a:tblGrid>
              <a:tr h="423366">
                <a:tc>
                  <a:txBody>
                    <a:bodyPr/>
                    <a:lstStyle/>
                    <a:p>
                      <a:r>
                        <a:rPr lang="ru-RU" dirty="0" smtClean="0"/>
                        <a:t>Поступления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Факт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Процент %</a:t>
                      </a:r>
                      <a:endParaRPr lang="ru-RU" dirty="0"/>
                    </a:p>
                  </a:txBody>
                  <a:tcPr/>
                </a:tc>
              </a:tr>
              <a:tr h="423366">
                <a:tc>
                  <a:txBody>
                    <a:bodyPr/>
                    <a:lstStyle/>
                    <a:p>
                      <a:r>
                        <a:rPr lang="ru-RU" dirty="0" smtClean="0"/>
                        <a:t>Налог на доходы физических лиц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306,4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306,4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</a:tr>
              <a:tr h="423366">
                <a:tc>
                  <a:txBody>
                    <a:bodyPr/>
                    <a:lstStyle/>
                    <a:p>
                      <a:r>
                        <a:rPr lang="ru-RU" dirty="0" smtClean="0"/>
                        <a:t>Единый сельскохозяйственный налог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464,5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464,6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100,1</a:t>
                      </a:r>
                      <a:endParaRPr lang="ru-RU" dirty="0"/>
                    </a:p>
                  </a:txBody>
                  <a:tcPr/>
                </a:tc>
              </a:tr>
              <a:tr h="423366">
                <a:tc>
                  <a:txBody>
                    <a:bodyPr/>
                    <a:lstStyle/>
                    <a:p>
                      <a:r>
                        <a:rPr lang="ru-RU" dirty="0" smtClean="0"/>
                        <a:t>Налог на имущество физических лиц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</a:tr>
              <a:tr h="423366">
                <a:tc>
                  <a:txBody>
                    <a:bodyPr/>
                    <a:lstStyle/>
                    <a:p>
                      <a:r>
                        <a:rPr lang="ru-RU" dirty="0" smtClean="0"/>
                        <a:t>Земельный налог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1771,8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1771,8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</a:tr>
              <a:tr h="423366">
                <a:tc>
                  <a:txBody>
                    <a:bodyPr/>
                    <a:lstStyle/>
                    <a:p>
                      <a:r>
                        <a:rPr lang="ru-RU" dirty="0" smtClean="0"/>
                        <a:t>Государственная пошлина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</a:tr>
              <a:tr h="423366">
                <a:tc>
                  <a:txBody>
                    <a:bodyPr/>
                    <a:lstStyle/>
                    <a:p>
                      <a:r>
                        <a:rPr lang="ru-RU" dirty="0" smtClean="0"/>
                        <a:t>Доходы получаемые в виде арендной платы за муниципальное имущество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</a:tr>
              <a:tr h="423366">
                <a:tc>
                  <a:txBody>
                    <a:bodyPr/>
                    <a:lstStyle/>
                    <a:p>
                      <a:r>
                        <a:rPr lang="ru-RU" dirty="0" smtClean="0"/>
                        <a:t>Штрафы , санкции , возмещение ущерба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2336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233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ИТОГО ДОХОДОВ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2616,0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2616,0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100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Безвозмездные поступления</a:t>
            </a:r>
            <a:endParaRPr lang="ru-RU" sz="20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i="1" dirty="0" smtClean="0">
                <a:solidFill>
                  <a:schemeClr val="tx1"/>
                </a:solidFill>
              </a:rPr>
              <a:t>Администрация </a:t>
            </a:r>
            <a:r>
              <a:rPr lang="ru-RU" sz="2000" i="1" dirty="0" err="1" smtClean="0">
                <a:solidFill>
                  <a:schemeClr val="tx1"/>
                </a:solidFill>
              </a:rPr>
              <a:t>Уляшкинского</a:t>
            </a:r>
            <a:r>
              <a:rPr lang="ru-RU" sz="2000" i="1" dirty="0" smtClean="0">
                <a:solidFill>
                  <a:schemeClr val="tx1"/>
                </a:solidFill>
              </a:rPr>
              <a:t> сельского поселения</a:t>
            </a:r>
            <a:endParaRPr lang="ru-RU" sz="2000" i="1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3568" y="0"/>
            <a:ext cx="43204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611560" y="1700808"/>
          <a:ext cx="7848872" cy="3853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/>
                <a:gridCol w="1224136"/>
                <a:gridCol w="1224136"/>
                <a:gridCol w="1152128"/>
              </a:tblGrid>
              <a:tr h="666074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Поступления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План 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Факт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Процент </a:t>
                      </a:r>
                    </a:p>
                    <a:p>
                      <a:r>
                        <a:rPr lang="ru-RU" sz="1800" dirty="0" smtClean="0"/>
                        <a:t>%</a:t>
                      </a:r>
                      <a:endParaRPr lang="ru-RU" sz="1800" dirty="0"/>
                    </a:p>
                  </a:txBody>
                  <a:tcPr/>
                </a:tc>
              </a:tr>
              <a:tr h="666074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Дотации бюджетам субъектов РФ и МО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3209,8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3209,8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100,0</a:t>
                      </a:r>
                      <a:endParaRPr lang="ru-RU" sz="1800" dirty="0"/>
                    </a:p>
                  </a:txBody>
                  <a:tcPr/>
                </a:tc>
              </a:tr>
              <a:tr h="666074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Субвенции воинский учет, составление протоколов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77,3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77,3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100,0</a:t>
                      </a:r>
                      <a:endParaRPr lang="ru-RU" sz="1800" dirty="0"/>
                    </a:p>
                  </a:txBody>
                  <a:tcPr/>
                </a:tc>
              </a:tr>
              <a:tr h="666074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Иные межбюджетные трансферты из бюджетов других</a:t>
                      </a:r>
                    </a:p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уровней</a:t>
                      </a:r>
                    </a:p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1461,3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1461,3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100,0</a:t>
                      </a:r>
                      <a:endParaRPr lang="ru-RU" sz="1800" dirty="0"/>
                    </a:p>
                  </a:txBody>
                  <a:tcPr/>
                </a:tc>
              </a:tr>
              <a:tr h="666074">
                <a:tc>
                  <a:txBody>
                    <a:bodyPr/>
                    <a:lstStyle/>
                    <a:p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ИТОГО ДОХОДОВ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4748,4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4748,4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100,0</a:t>
                      </a:r>
                      <a:endParaRPr lang="ru-RU" sz="1800" b="1" dirty="0" smtClean="0"/>
                    </a:p>
                    <a:p>
                      <a:endParaRPr lang="ru-RU" sz="18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472518" cy="5197493"/>
          </a:xfrm>
        </p:spPr>
        <p:txBody>
          <a:bodyPr/>
          <a:lstStyle/>
          <a:p>
            <a:pPr>
              <a:buNone/>
            </a:pPr>
            <a:r>
              <a:rPr lang="ru-RU" sz="2800" i="1" u="sng" dirty="0" smtClean="0"/>
              <a:t>Жилищно-коммунальное хозяйство .</a:t>
            </a:r>
          </a:p>
          <a:p>
            <a:pPr>
              <a:buNone/>
            </a:pPr>
            <a:r>
              <a:rPr lang="ru-RU" sz="2400" dirty="0" smtClean="0"/>
              <a:t> В сфере дорожной деятельности: </a:t>
            </a:r>
          </a:p>
          <a:p>
            <a:pPr>
              <a:buNone/>
            </a:pPr>
            <a:r>
              <a:rPr lang="ru-RU" sz="2000" i="1" dirty="0" smtClean="0"/>
              <a:t>В поселении насчитывается 16 автомобильных дорог их протяженность составляет  28,66 км.</a:t>
            </a:r>
          </a:p>
          <a:p>
            <a:pPr>
              <a:buNone/>
            </a:pPr>
            <a:r>
              <a:rPr lang="ru-RU" sz="2000" i="1" dirty="0" smtClean="0"/>
              <a:t>В рамках содержания дорог на 2019 год предусмотрено – 461, 1 тыс. руб.</a:t>
            </a:r>
          </a:p>
          <a:p>
            <a:pPr>
              <a:buNone/>
            </a:pPr>
            <a:r>
              <a:rPr lang="ru-RU" sz="2000" i="1" dirty="0" smtClean="0"/>
              <a:t>Решение о подсыпке дорог принимается на собрании депутатов </a:t>
            </a:r>
            <a:r>
              <a:rPr lang="ru-RU" sz="2000" i="1" dirty="0" err="1" smtClean="0"/>
              <a:t>Уляшкинского</a:t>
            </a:r>
            <a:r>
              <a:rPr lang="ru-RU" sz="2000" i="1" dirty="0" smtClean="0"/>
              <a:t> сельского поселения.</a:t>
            </a:r>
          </a:p>
          <a:p>
            <a:pPr>
              <a:buNone/>
            </a:pPr>
            <a:r>
              <a:rPr lang="ru-RU" sz="2000" i="1" dirty="0" smtClean="0"/>
              <a:t>В 2019 году были заключены договора на восстановления  поперечного профиля автомобильных дорог с добавлением щебня-</a:t>
            </a:r>
          </a:p>
          <a:p>
            <a:pPr>
              <a:buNone/>
            </a:pPr>
            <a:r>
              <a:rPr lang="ru-RU" sz="2000" i="1" dirty="0" smtClean="0"/>
              <a:t>Зимнее содержание-</a:t>
            </a:r>
          </a:p>
          <a:p>
            <a:pPr>
              <a:buNone/>
            </a:pPr>
            <a:r>
              <a:rPr lang="ru-RU" sz="2000" i="1" dirty="0" smtClean="0"/>
              <a:t>Кронирование деревьев  , вырубка кустарников , покос сорной растительности- </a:t>
            </a:r>
          </a:p>
          <a:p>
            <a:pPr>
              <a:buNone/>
            </a:pPr>
            <a:r>
              <a:rPr lang="ru-RU" sz="2000" i="1" dirty="0" smtClean="0"/>
              <a:t> </a:t>
            </a:r>
          </a:p>
          <a:p>
            <a:pPr>
              <a:buNone/>
            </a:pPr>
            <a:endParaRPr lang="ru-RU" sz="2000" i="1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648072"/>
          </a:xfr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i="1" dirty="0" smtClean="0">
                <a:solidFill>
                  <a:schemeClr val="tx1"/>
                </a:solidFill>
              </a:rPr>
              <a:t>Администрация </a:t>
            </a:r>
            <a:r>
              <a:rPr lang="ru-RU" sz="2000" i="1" dirty="0" err="1" smtClean="0">
                <a:solidFill>
                  <a:schemeClr val="tx1"/>
                </a:solidFill>
              </a:rPr>
              <a:t>Уляшкинского</a:t>
            </a:r>
            <a:r>
              <a:rPr lang="ru-RU" sz="2000" i="1" dirty="0" smtClean="0">
                <a:solidFill>
                  <a:schemeClr val="tx1"/>
                </a:solidFill>
              </a:rPr>
              <a:t> сельского поселения</a:t>
            </a:r>
            <a:endParaRPr lang="ru-RU" sz="2000" i="1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3568" y="-99392"/>
            <a:ext cx="43204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rcustitan.com/wp-content/uploads/bluewave-bkg-1980light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734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5"/>
            <a:ext cx="8229600" cy="42862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42918"/>
          </a:xfr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i="1" dirty="0" smtClean="0">
                <a:solidFill>
                  <a:schemeClr val="tx1"/>
                </a:solidFill>
              </a:rPr>
              <a:t>Администрация </a:t>
            </a:r>
            <a:r>
              <a:rPr lang="ru-RU" sz="2000" i="1" dirty="0" err="1" smtClean="0">
                <a:solidFill>
                  <a:schemeClr val="tx1"/>
                </a:solidFill>
              </a:rPr>
              <a:t>Уляшкинского</a:t>
            </a:r>
            <a:r>
              <a:rPr lang="ru-RU" sz="2000" i="1" dirty="0" smtClean="0">
                <a:solidFill>
                  <a:schemeClr val="tx1"/>
                </a:solidFill>
              </a:rPr>
              <a:t> сельского поселения</a:t>
            </a:r>
            <a:endParaRPr lang="ru-RU" sz="2000" i="1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герб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3568" y="-99392"/>
            <a:ext cx="43204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1026" name="Picture 2" descr="C:\Users\Наташа\Desktop\фото отчет главы 2019 год\e12a3695-1fbd-42c6-b38b-27adec55fa8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282" y="1500174"/>
            <a:ext cx="4071998" cy="5072098"/>
          </a:xfrm>
          <a:prstGeom prst="rect">
            <a:avLst/>
          </a:prstGeom>
          <a:noFill/>
        </p:spPr>
      </p:pic>
      <p:pic>
        <p:nvPicPr>
          <p:cNvPr id="1027" name="Picture 3" descr="C:\Users\Наташа\Desktop\фото отчет главы 2019 год\346115c9-0a65-4d30-bf18-9b6e9567f60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1500174"/>
            <a:ext cx="4000528" cy="507209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0034" y="785794"/>
            <a:ext cx="8358246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Хутор Кочетовка Ул. </a:t>
            </a:r>
            <a:r>
              <a:rPr lang="ru-RU" dirty="0" err="1" smtClean="0"/>
              <a:t>Стадионая</a:t>
            </a:r>
            <a:r>
              <a:rPr lang="ru-RU" dirty="0" smtClean="0"/>
              <a:t> , мост. </a:t>
            </a:r>
            <a:r>
              <a:rPr lang="ru-RU" dirty="0" err="1" smtClean="0"/>
              <a:t>ул</a:t>
            </a:r>
            <a:r>
              <a:rPr lang="ru-RU" dirty="0" smtClean="0"/>
              <a:t> Суворова Верхние Грачики.</a:t>
            </a:r>
          </a:p>
          <a:p>
            <a:r>
              <a:rPr lang="ru-RU" dirty="0" smtClean="0"/>
              <a:t>  отсыпка щебнем .</a:t>
            </a:r>
            <a:endParaRPr lang="ru-RU" dirty="0"/>
          </a:p>
        </p:txBody>
      </p:sp>
      <p:sp>
        <p:nvSpPr>
          <p:cNvPr id="1029" name="AutoShape 5" descr="https://apf.mail.ru/cgi-bin/readmsg?id=15824906550019273530;0;5&amp;exif=1&amp;af_preview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92CDD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1844</TotalTime>
  <Words>770</Words>
  <Application>Microsoft Office PowerPoint</Application>
  <PresentationFormat>Экран (4:3)</PresentationFormat>
  <Paragraphs>187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  Отчет главы Администрации Уляшкинского сельского поселения о результатах своей деятельности и деятельности Администрации сельского поселения за 2019 год.    2020 год.</vt:lpstr>
      <vt:lpstr>Администрация Уляшкинского сельского поселения</vt:lpstr>
      <vt:lpstr>Администрация Уляшкинского сельского поселения</vt:lpstr>
      <vt:lpstr>Администрация Уляшкинского сельского поселения</vt:lpstr>
      <vt:lpstr>Администрация Уляшкинского сельского поселения</vt:lpstr>
      <vt:lpstr>Администрация Уляшкинского сельского поселения</vt:lpstr>
      <vt:lpstr>Администрация Уляшкинского сельского поселения</vt:lpstr>
      <vt:lpstr>Администрация Уляшкинского сельского поселения</vt:lpstr>
      <vt:lpstr>Администрация Уляшкинского сельского поселения</vt:lpstr>
      <vt:lpstr>Администрация Уляшкинского сельского поселения</vt:lpstr>
      <vt:lpstr>Администрация Уляшкинского сельского поселения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Администрация Уляшкинского сельского поселения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Главы Администраци Уляшкинского сельского поселения о результатах своей деятельности и деятельности администрации сельского поселения за 2018 год.</dc:title>
  <dc:creator>Наташа</dc:creator>
  <cp:lastModifiedBy>1</cp:lastModifiedBy>
  <cp:revision>235</cp:revision>
  <dcterms:modified xsi:type="dcterms:W3CDTF">2020-02-25T07:01:09Z</dcterms:modified>
</cp:coreProperties>
</file>